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Pacifico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acific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be7da41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be7da41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a24482f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a24482f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afd0e605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afd0e605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26199f83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26199f83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afd0e605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afd0e605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afd0e605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afd0e605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6199f83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6199f8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afd0e6059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afd0e605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afd0e6059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afd0e6059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a53e2d848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a53e2d848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afd0e605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afd0e605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26199f83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26199f83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afd0e605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afd0e605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6199f8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26199f8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26199f8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26199f8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afd0e605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afd0e605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afd0e605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afd0e605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3720e14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3720e14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3720e143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3720e143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afd0e6059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afd0e605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depen.io/Khloe1425/pen/MWvVzvB" TargetMode="External"/><Relationship Id="rId4" Type="http://schemas.openxmlformats.org/officeDocument/2006/relationships/hyperlink" Target="https://kipalog.com/posts/Gia-nhu-toi-biet--vh-----vw--la-vo-chong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jqueryscript.net/other/Counting-Up-To-Numerical-Values-On-Scroll-jQuery-Countup-js.html" TargetMode="External"/><Relationship Id="rId4" Type="http://schemas.openxmlformats.org/officeDocument/2006/relationships/hyperlink" Target="https://www.jqueryscript.net/other/Counting-Up-To-Numerical-Values-On-Scroll-jQuery-Countup-js.html" TargetMode="External"/><Relationship Id="rId5" Type="http://schemas.openxmlformats.org/officeDocument/2006/relationships/hyperlink" Target="https://demo.tinywall.net/numscroller/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depen.io/Khloe1425/pen/oNeGXZx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ss-tricks.com/almanac/properties/g/grid-row-column/" TargetMode="External"/><Relationship Id="rId4" Type="http://schemas.openxmlformats.org/officeDocument/2006/relationships/hyperlink" Target="https://css-tricks.com/snippets/css/complete-guide-grid/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lightgalleryjs.com/" TargetMode="External"/><Relationship Id="rId4" Type="http://schemas.openxmlformats.org/officeDocument/2006/relationships/hyperlink" Target="https://codepen.io/Khloe1425/pen/ZEejvVm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mozilla.org/en-US/docs/Web/CSS/border-image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wiperjs.com/" TargetMode="External"/><Relationship Id="rId4" Type="http://schemas.openxmlformats.org/officeDocument/2006/relationships/hyperlink" Target="https://codepen.io/Khloe1425/pen/rNyommd?fbclid=IwAR3wN1UROdQsuQuEVCG4ieSnNt_QSvpjZwQcJk7RlIYUIPNJmANFNS_G6MI" TargetMode="External"/><Relationship Id="rId5" Type="http://schemas.openxmlformats.org/officeDocument/2006/relationships/hyperlink" Target="https://owlcarousel2.github.io/OwlCarousel2/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amar.dexignzone.com/xhtml/vendor/swiper/css/swiper.min.css" TargetMode="External"/><Relationship Id="rId4" Type="http://schemas.openxmlformats.org/officeDocument/2006/relationships/hyperlink" Target="https://samar.dexignzone.com/xhtml/vendor/swiper/js/swiper.min.js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kenwheeler.github.io/slick/" TargetMode="External"/><Relationship Id="rId4" Type="http://schemas.openxmlformats.org/officeDocument/2006/relationships/hyperlink" Target="https://swiperjs.com/" TargetMode="External"/><Relationship Id="rId5" Type="http://schemas.openxmlformats.org/officeDocument/2006/relationships/hyperlink" Target="https://owlcarousel2.github.io/OwlCarousel2/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dyhouse.co/gem/back-to-top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icons8.com/line-awesom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w3schools.com/howto/howto_css_dropdown.asp" TargetMode="External"/><Relationship Id="rId4" Type="http://schemas.openxmlformats.org/officeDocument/2006/relationships/hyperlink" Target="https://www.w3schools.com/howto/howto_js_dropdown.asp" TargetMode="External"/><Relationship Id="rId11" Type="http://schemas.openxmlformats.org/officeDocument/2006/relationships/image" Target="../media/image4.png"/><Relationship Id="rId10" Type="http://schemas.openxmlformats.org/officeDocument/2006/relationships/image" Target="../media/image7.png"/><Relationship Id="rId9" Type="http://schemas.openxmlformats.org/officeDocument/2006/relationships/hyperlink" Target="https://www.w3schools.com/howto/howto_js_navbar_shrink_scroll.asp" TargetMode="External"/><Relationship Id="rId5" Type="http://schemas.openxmlformats.org/officeDocument/2006/relationships/hyperlink" Target="https://codepen.io/Khloe1425/pen/ZEevJxp" TargetMode="External"/><Relationship Id="rId6" Type="http://schemas.openxmlformats.org/officeDocument/2006/relationships/hyperlink" Target="https://developer.mozilla.org/en-US/docs/Web/CSS/gradient/linear-gradient()" TargetMode="External"/><Relationship Id="rId7" Type="http://schemas.openxmlformats.org/officeDocument/2006/relationships/hyperlink" Target="https://codepen.io/Khloe1425/pen/NWjqMxE" TargetMode="External"/><Relationship Id="rId8" Type="http://schemas.openxmlformats.org/officeDocument/2006/relationships/hyperlink" Target="https://cssgradient.io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vi" sz="1200">
                <a:solidFill>
                  <a:schemeClr val="dk1"/>
                </a:solidFill>
              </a:rPr>
              <a:t>Submenu/Dropdown</a:t>
            </a:r>
            <a:r>
              <a:rPr b="1" lang="vi" sz="12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vi" sz="1200">
                <a:solidFill>
                  <a:schemeClr val="dk1"/>
                </a:solidFill>
              </a:rPr>
              <a:t>Setting theme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vi" sz="1200">
                <a:solidFill>
                  <a:schemeClr val="dk1"/>
                </a:solidFill>
              </a:rPr>
              <a:t>Hiệu ứng khi click button Monthly/Yearly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493" y="884600"/>
            <a:ext cx="1433125" cy="13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4050" y="2363025"/>
            <a:ext cx="5905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750" y="4208849"/>
            <a:ext cx="1954850" cy="5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title"/>
          </p:nvPr>
        </p:nvSpPr>
        <p:spPr>
          <a:xfrm>
            <a:off x="311700" y="192075"/>
            <a:ext cx="85206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vi" sz="2050"/>
              <a:t>Các phần không cần làm</a:t>
            </a:r>
            <a:endParaRPr b="1" sz="2050"/>
          </a:p>
        </p:txBody>
      </p: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Phần giỏ hàng…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Hiêu ứng load chữ, load nội dung từng phần 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2122" y="846815"/>
            <a:ext cx="691625" cy="14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07275" y="4243400"/>
            <a:ext cx="8520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vi" sz="1400"/>
              <a:t>Link demo: </a:t>
            </a:r>
            <a:r>
              <a:rPr lang="vi" sz="1400" u="sng">
                <a:solidFill>
                  <a:schemeClr val="hlink"/>
                </a:solidFill>
                <a:hlinkClick r:id="rId3"/>
              </a:rPr>
              <a:t>https://codepen.io/Khloe1425/pen/MWvVzvB</a:t>
            </a:r>
            <a:r>
              <a:rPr lang="vi" sz="1400"/>
              <a:t> 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vi" sz="1400"/>
              <a:t>Lý thuyêt vw, vh: </a:t>
            </a:r>
            <a:r>
              <a:rPr lang="vi" sz="1400" u="sng">
                <a:solidFill>
                  <a:schemeClr val="hlink"/>
                </a:solidFill>
                <a:hlinkClick r:id="rId4"/>
              </a:rPr>
              <a:t>https://kipalog.com/posts/Gia-nhu-toi-biet--vh-----vw--la-vo-chong</a:t>
            </a:r>
            <a:r>
              <a:rPr lang="vi" sz="1400"/>
              <a:t> </a:t>
            </a:r>
            <a:endParaRPr sz="14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8830350" cy="398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63175" y="2960675"/>
            <a:ext cx="8520600" cy="14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vi"/>
              <a:t>Áp dụng css: căn giữa icon bằng line-height, text-align, border-radius:50% (tạo hình tròn)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vi"/>
              <a:t>Hiệu ứng chạy số khi scroll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/>
              <a:t>Chạy nhiều lần:</a:t>
            </a:r>
            <a:br>
              <a:rPr lang="vi"/>
            </a:br>
            <a:r>
              <a:rPr lang="vi" u="sng">
                <a:solidFill>
                  <a:schemeClr val="hlink"/>
                </a:solidFill>
                <a:hlinkClick r:id="rId3"/>
              </a:rPr>
              <a:t>h</a:t>
            </a:r>
            <a:r>
              <a:rPr lang="vi" u="sng">
                <a:solidFill>
                  <a:schemeClr val="hlink"/>
                </a:solidFill>
                <a:hlinkClick r:id="rId4"/>
              </a:rPr>
              <a:t>ttps://www.jqueryscript.net/other/Counting-Up-To-Numerical-Values-On-Scroll-jQuery-Countup-js.html</a:t>
            </a:r>
            <a:r>
              <a:rPr lang="vi"/>
              <a:t>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/>
              <a:t>Nếu chạy 1 lần: </a:t>
            </a:r>
            <a:r>
              <a:rPr lang="vi" u="sng">
                <a:solidFill>
                  <a:schemeClr val="hlink"/>
                </a:solidFill>
                <a:hlinkClick r:id="rId5"/>
              </a:rPr>
              <a:t>https://demo.tinywall.net/numscroller/</a:t>
            </a:r>
            <a:r>
              <a:rPr lang="vi"/>
              <a:t> 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3888" y="448425"/>
            <a:ext cx="6919173" cy="21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63175" y="3403250"/>
            <a:ext cx="8520600" cy="14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vi"/>
              <a:t>Không cần làm hiệu ứng giữ lại màu cho thẻ cuối cùng được hover.</a:t>
            </a:r>
            <a:r>
              <a:rPr lang="vi"/>
              <a:t> Chỉ cần xử lý: ban đầu thẻ có màu nền trắng, hover vào thẻ chuyển sang nền màu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Link demo hover: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https://codepen.io/Khloe1425/pen/oNeGXZx</a:t>
            </a:r>
            <a:r>
              <a:rPr lang="vi"/>
              <a:t> 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625" y="176800"/>
            <a:ext cx="3176399" cy="30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914" y="557925"/>
            <a:ext cx="2447125" cy="23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63175" y="3403250"/>
            <a:ext cx="85206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Hiệu ứng chuyển động của hình (áp dụng tương tự hình của carousel)</a:t>
            </a:r>
            <a:br>
              <a:rPr lang="vi"/>
            </a:b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63175" y="2371425"/>
            <a:ext cx="8520600" cy="24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Xây bố cục: áp dụng CSS3 grid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Link tham khảo: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vi"/>
              <a:t>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https://css-tricks.com/almanac/properties/g/grid-row-column/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vi" u="sng">
                <a:solidFill>
                  <a:schemeClr val="hlink"/>
                </a:solidFill>
                <a:hlinkClick r:id="rId4"/>
              </a:rPr>
              <a:t>https://css-tricks.com/snippets/css/complete-guide-grid/</a:t>
            </a:r>
            <a:r>
              <a:rPr lang="vi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Phần overlay (phần nền màu đen nhạt phủ lên) : áp dụng position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hover: transform-translateY, translate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Hiệu ứng vệt sáng khi hover: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position,</a:t>
            </a:r>
            <a:r>
              <a:rPr lang="vi"/>
              <a:t>linear-gradient, transform-skewX: xây dựng vẹt sáng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overflow:hidden, </a:t>
            </a:r>
            <a:r>
              <a:rPr lang="vi"/>
              <a:t>transform- translateX hoặc left để tạo di chuyển khi hover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3452" y="175900"/>
            <a:ext cx="4321100" cy="20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6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63175" y="1334175"/>
            <a:ext cx="8520600" cy="3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vi" sz="1200"/>
              <a:t>Thư viện popup gallery: </a:t>
            </a:r>
            <a:r>
              <a:rPr lang="vi" sz="1200" u="sng">
                <a:solidFill>
                  <a:schemeClr val="hlink"/>
                </a:solidFill>
                <a:hlinkClick r:id="rId3"/>
              </a:rPr>
              <a:t>https://www.lightgalleryjs.com/</a:t>
            </a:r>
            <a:r>
              <a:rPr lang="vi" sz="1200"/>
              <a:t> . </a:t>
            </a:r>
            <a:r>
              <a:rPr b="1" lang="vi" sz="1200"/>
              <a:t>Version mới có 1 số khác biệt với trang Samar nên không cần giống 100% như trang mẫu</a:t>
            </a:r>
            <a:r>
              <a:rPr lang="vi" sz="1200"/>
              <a:t>, tham khảo thêm demo sau cho version mới: </a:t>
            </a:r>
            <a:r>
              <a:rPr lang="vi" sz="1200" u="sng">
                <a:solidFill>
                  <a:schemeClr val="hlink"/>
                </a:solidFill>
                <a:hlinkClick r:id="rId4"/>
              </a:rPr>
              <a:t>https://codepen.io/Khloe1425/pen/ZEejvVm</a:t>
            </a:r>
            <a:r>
              <a:rPr lang="vi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vi" sz="1200"/>
              <a:t>Cách xem thư viện trong demo codepen: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3450" y="175900"/>
            <a:ext cx="2350323" cy="11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6476" y="2260575"/>
            <a:ext cx="5751699" cy="27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6369475" y="2243300"/>
            <a:ext cx="488100" cy="22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3727400" y="2792300"/>
            <a:ext cx="488100" cy="22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4379425" y="3798900"/>
            <a:ext cx="16851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4659713" y="1341488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63175" y="3004125"/>
            <a:ext cx="8520600" cy="17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vi"/>
              <a:t>Không cần làm hiệu ứng khi click của “Monthly-Yearly”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Hiệu ứng khi hover các plan (Basic, Standart, Premium)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Áp dụng: border-image (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https://developer.mozilla.org/en-US/docs/Web/CSS/border-image</a:t>
            </a:r>
            <a:r>
              <a:rPr lang="vi"/>
              <a:t> )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300" y="215500"/>
            <a:ext cx="5944350" cy="24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63175" y="2823875"/>
            <a:ext cx="8520600" cy="19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 sz="2100"/>
              <a:t>Sử dụng thư viện carousel:</a:t>
            </a:r>
            <a:r>
              <a:rPr lang="vi" sz="1600"/>
              <a:t> </a:t>
            </a:r>
            <a:endParaRPr b="1" sz="3000">
              <a:solidFill>
                <a:srgbClr val="FFFFFF"/>
              </a:solidFill>
              <a:highlight>
                <a:srgbClr val="3498DB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 u="sng">
                <a:solidFill>
                  <a:schemeClr val="hlink"/>
                </a:solidFill>
                <a:hlinkClick r:id="rId3"/>
              </a:rPr>
              <a:t>https://swiperjs.com/</a:t>
            </a:r>
            <a:r>
              <a:rPr lang="vi" sz="1600"/>
              <a:t>  (link tải thư viện ở slide kế)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vi" sz="1450">
                <a:solidFill>
                  <a:srgbClr val="0505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Demo dùng Swiperjs: </a:t>
            </a:r>
            <a:r>
              <a:rPr lang="vi" sz="14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https://codepen.io/Khloe1425/pen/rNyommd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 u="sng">
                <a:solidFill>
                  <a:schemeClr val="hlink"/>
                </a:solidFill>
                <a:hlinkClick r:id="rId5"/>
              </a:rPr>
              <a:t>https://owlcarousel2.github.io/OwlCarousel2/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vi" sz="1600"/>
              <a:t>Note</a:t>
            </a:r>
            <a:r>
              <a:rPr lang="vi" sz="1600"/>
              <a:t>: không nên dùng thư viện slick vì khó xử lý css cho phần này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7650" y="88025"/>
            <a:ext cx="4111651" cy="21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63175" y="422500"/>
            <a:ext cx="8520600" cy="43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 sz="1300"/>
              <a:t>Tải phiên bản Swiper 5.2 từ Samar: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300" u="sng">
                <a:solidFill>
                  <a:schemeClr val="hlink"/>
                </a:solidFill>
                <a:hlinkClick r:id="rId3"/>
              </a:rPr>
              <a:t>https://samar.dexignzone.com/xhtml/vendor/swiper/css/swiper.min.css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300" u="sng">
                <a:solidFill>
                  <a:schemeClr val="hlink"/>
                </a:solidFill>
                <a:hlinkClick r:id="rId4"/>
              </a:rPr>
              <a:t>https://samar.dexignzone.com/xhtml/vendor/swiper/js/swiper.min.js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1702" y="1678550"/>
            <a:ext cx="4024350" cy="32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63175" y="2823875"/>
            <a:ext cx="8520600" cy="19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Sử dụng thư viện carousel:</a:t>
            </a:r>
            <a:r>
              <a:rPr lang="vi" sz="1300"/>
              <a:t> (nên dùng thư viện </a:t>
            </a:r>
            <a:r>
              <a:rPr lang="vi" sz="1300"/>
              <a:t>owlcarousel vì dễ dùng nhất</a:t>
            </a:r>
            <a:r>
              <a:rPr lang="vi" sz="1300"/>
              <a:t>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vi" sz="1300" u="sng">
                <a:solidFill>
                  <a:schemeClr val="hlink"/>
                </a:solidFill>
                <a:hlinkClick r:id="rId3"/>
              </a:rPr>
              <a:t>https://kenwheeler.github.io/slick/</a:t>
            </a:r>
            <a:r>
              <a:rPr lang="vi" sz="1300"/>
              <a:t> </a:t>
            </a:r>
            <a:endParaRPr b="1" sz="2700">
              <a:solidFill>
                <a:srgbClr val="FFFFFF"/>
              </a:solidFill>
              <a:highlight>
                <a:srgbClr val="3498DB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vi" sz="1300" u="sng">
                <a:solidFill>
                  <a:schemeClr val="hlink"/>
                </a:solidFill>
                <a:hlinkClick r:id="rId4"/>
              </a:rPr>
              <a:t>https://swiperjs.com/</a:t>
            </a:r>
            <a:r>
              <a:rPr lang="vi" sz="1300"/>
              <a:t>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vi" sz="1300" u="sng">
                <a:solidFill>
                  <a:schemeClr val="hlink"/>
                </a:solidFill>
                <a:hlinkClick r:id="rId5"/>
              </a:rPr>
              <a:t>https://owlcarousel2.github.io/OwlCarousel2/</a:t>
            </a:r>
            <a:r>
              <a:rPr lang="vi" sz="1300"/>
              <a:t>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4963" y="392475"/>
            <a:ext cx="5514075" cy="20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Lưu ý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Các thư viện js trong bài đa phần đều cần thư viện Jquery để chạy. Nên cần cài đặt Jquery trước rồi mới cài thư viện.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Chỉ sử dụng một thư viện Jquery để hỗ trợ cho tất cả các thư viên khác. Không cài nhiều phiên bản của Jquery ( chỉ dùng phiên bản mới nhất như bài Meipaly)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Không dùng loại file có đuôi là slim vì dễ bị lỗi với các thư viện cũ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Xem kỹ hướng dẫn sử dụng của thư viện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63175" y="2823875"/>
            <a:ext cx="8520600" cy="19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Sử dụng thư viện backtotop:</a:t>
            </a:r>
            <a:r>
              <a:rPr lang="vi" sz="1300"/>
              <a:t> </a:t>
            </a:r>
            <a:endParaRPr b="1" sz="2700">
              <a:solidFill>
                <a:srgbClr val="FFFFFF"/>
              </a:solidFill>
              <a:highlight>
                <a:srgbClr val="3498DB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vi" sz="1300" u="sng">
                <a:solidFill>
                  <a:schemeClr val="hlink"/>
                </a:solidFill>
                <a:hlinkClick r:id="rId3"/>
              </a:rPr>
              <a:t>https://codyhouse.co/gem/back-to-top/</a:t>
            </a:r>
            <a:r>
              <a:rPr lang="vi" sz="1300"/>
              <a:t>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350" y="506450"/>
            <a:ext cx="17907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657900" y="498300"/>
            <a:ext cx="8486100" cy="4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b="1" lang="vi" sz="1700">
                <a:solidFill>
                  <a:schemeClr val="dk1"/>
                </a:solidFill>
              </a:rPr>
              <a:t>Các font icon cho bài tập (bài tập dùng 3 font icon)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vi" sz="1700">
                <a:solidFill>
                  <a:schemeClr val="dk1"/>
                </a:solidFill>
              </a:rPr>
              <a:t>Font Awesome: Thêm font như bài Meipaly trên lớp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vi" sz="1700">
                <a:solidFill>
                  <a:schemeClr val="dk1"/>
                </a:solidFill>
              </a:rPr>
              <a:t>Line Awesome: </a:t>
            </a:r>
            <a:r>
              <a:rPr b="1" lang="vi" sz="1700" u="sng">
                <a:solidFill>
                  <a:schemeClr val="hlink"/>
                </a:solidFill>
                <a:hlinkClick r:id="rId3"/>
              </a:rPr>
              <a:t>https://icons8.com/line-awesome</a:t>
            </a:r>
            <a:endParaRPr b="1" sz="1700">
              <a:solidFill>
                <a:schemeClr val="dk1"/>
              </a:solidFill>
            </a:endParaRPr>
          </a:p>
          <a:p>
            <a:pPr indent="-33655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b="1" lang="vi" sz="1700">
                <a:solidFill>
                  <a:schemeClr val="dk1"/>
                </a:solidFill>
              </a:rPr>
              <a:t>Cài đặt: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675" y="1520934"/>
            <a:ext cx="2180750" cy="6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3874000" y="1675850"/>
            <a:ext cx="1012800" cy="45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347" y="2425299"/>
            <a:ext cx="3157652" cy="19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3611500" y="3931950"/>
            <a:ext cx="2568900" cy="45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6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4955375" y="1591175"/>
            <a:ext cx="3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405213" y="3531750"/>
            <a:ext cx="3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3090050" y="1714500"/>
            <a:ext cx="28098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657900" y="213400"/>
            <a:ext cx="8486100" cy="4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b="1" lang="vi" sz="1700">
                <a:solidFill>
                  <a:schemeClr val="dk1"/>
                </a:solidFill>
              </a:rPr>
              <a:t>Các font icon cho bài tập: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solidFill>
                  <a:schemeClr val="dk1"/>
                </a:solidFill>
              </a:rPr>
              <a:t>3. Flaticon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Cài đặt:</a:t>
            </a:r>
            <a:r>
              <a:rPr lang="vi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1.  F12 kiểm tra code của trang Samar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2. Chọn tab Sources và tìm đến folder flaticon như hình bên dưới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3. T</a:t>
            </a:r>
            <a:r>
              <a:rPr lang="vi" sz="1500">
                <a:solidFill>
                  <a:schemeClr val="dk1"/>
                </a:solidFill>
              </a:rPr>
              <a:t>ải 2 file flaticon.css </a:t>
            </a:r>
            <a:r>
              <a:rPr lang="vi" sz="1500">
                <a:solidFill>
                  <a:schemeClr val="dk1"/>
                </a:solidFill>
              </a:rPr>
              <a:t>(chuột phải vô file =&gt; Save As)</a:t>
            </a:r>
            <a:r>
              <a:rPr lang="vi" sz="1500">
                <a:solidFill>
                  <a:schemeClr val="dk1"/>
                </a:solidFill>
              </a:rPr>
              <a:t> và Flaticon.woff2 (chuột phải vô file =&gt; Open in New Tab)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4. Lưu 2 file này chung 1 folder. Sau đó import file </a:t>
            </a:r>
            <a:r>
              <a:rPr lang="vi" sz="1500">
                <a:solidFill>
                  <a:schemeClr val="dk1"/>
                </a:solidFill>
              </a:rPr>
              <a:t>flaticon.css </a:t>
            </a:r>
            <a:r>
              <a:rPr lang="vi" sz="1500">
                <a:solidFill>
                  <a:schemeClr val="dk1"/>
                </a:solidFill>
              </a:rPr>
              <a:t>vào file </a:t>
            </a:r>
            <a:r>
              <a:rPr lang="vi" sz="1700">
                <a:solidFill>
                  <a:schemeClr val="dk1"/>
                </a:solidFill>
              </a:rPr>
              <a:t>html (không cần import file font </a:t>
            </a:r>
            <a:r>
              <a:rPr lang="vi" sz="1500">
                <a:solidFill>
                  <a:schemeClr val="dk1"/>
                </a:solidFill>
              </a:rPr>
              <a:t>Flaticon.woff2 )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375" y="2571752"/>
            <a:ext cx="7128299" cy="234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79575" y="659550"/>
            <a:ext cx="8520600" cy="42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vi"/>
              <a:t>Không cần tạo dropdown/submenu</a:t>
            </a:r>
            <a:r>
              <a:rPr lang="vi"/>
              <a:t> </a:t>
            </a:r>
            <a:br>
              <a:rPr lang="vi"/>
            </a:br>
            <a:r>
              <a:rPr lang="vi"/>
              <a:t>Tham khảo thêm link sau về cách tạo dropdown menu (nếu muốn tạo):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 u="sng">
                <a:solidFill>
                  <a:schemeClr val="hlink"/>
                </a:solidFill>
                <a:hlinkClick r:id="rId3"/>
              </a:rPr>
              <a:t>https://www.w3schools.com/howto/howto_css_dropdown.asp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 u="sng">
                <a:solidFill>
                  <a:schemeClr val="hlink"/>
                </a:solidFill>
                <a:hlinkClick r:id="rId4"/>
              </a:rPr>
              <a:t>https://www.w3schools.com/howto/howto_js_dropdown.asp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vi"/>
              <a:t>Hiệu ứng khi hover vào menu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/>
              <a:t>Áp dụng CSS3: transform - translateY, animation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/>
              <a:t>Keyword search: rolling effect css (demo tham khảo: </a:t>
            </a:r>
            <a:r>
              <a:rPr lang="vi" u="sng">
                <a:solidFill>
                  <a:schemeClr val="hlink"/>
                </a:solidFill>
                <a:hlinkClick r:id="rId5"/>
              </a:rPr>
              <a:t>https://codepen.io/Khloe1425/pen/ZEevJxp</a:t>
            </a:r>
            <a:r>
              <a:rPr lang="vi"/>
              <a:t> 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vi"/>
              <a:t>Button “GET A QUOTE”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/>
              <a:t>Áp dụng CSS3 : linear-gradient, background-position, background-size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7692"/>
              <a:buChar char="○"/>
            </a:pPr>
            <a:r>
              <a:rPr lang="vi"/>
              <a:t>Link tham khảo </a:t>
            </a:r>
            <a:r>
              <a:rPr b="1" lang="vi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linear-gradient() tạo màu trải:</a:t>
            </a:r>
            <a:endParaRPr b="1"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■"/>
            </a:pPr>
            <a:r>
              <a:rPr lang="vi" sz="13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https://developer.mozilla.org/en-US/docs/Web/CSS/gradient/linear-gradient()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■"/>
            </a:pPr>
            <a:r>
              <a:rPr lang="vi" sz="13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https://codepen.io/Khloe1425/pen/NWjqMxE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○"/>
            </a:pPr>
            <a:r>
              <a:rPr lang="vi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Trang web giúp gợi ý các mẫu linear-gradient: </a:t>
            </a:r>
            <a:r>
              <a:rPr lang="vi" sz="13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https://cssgradient.io/</a:t>
            </a:r>
            <a:r>
              <a:rPr lang="vi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vi"/>
              <a:t>Hiệu ứng header scroll theo web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/>
              <a:t>Chỉ cần cho header đi theo khi scroll </a:t>
            </a:r>
            <a:r>
              <a:rPr b="1" lang="vi"/>
              <a:t>không cần thêm màu nền cho header</a:t>
            </a:r>
            <a:r>
              <a:rPr lang="vi"/>
              <a:t> (do trang mẫu đang dùng js để thêm màu nền)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/>
              <a:t>Áp dụng: position fixed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/>
              <a:t>Link tham khảo nếu muốn xử lý thêm màu nền khi scroll: </a:t>
            </a:r>
            <a:r>
              <a:rPr lang="vi" u="sng">
                <a:solidFill>
                  <a:schemeClr val="hlink"/>
                </a:solidFill>
                <a:hlinkClick r:id="rId9"/>
              </a:rPr>
              <a:t>https://www.w3schools.com/howto/howto_js_navbar_shrink_scroll.asp</a:t>
            </a:r>
            <a:r>
              <a:rPr lang="vi"/>
              <a:t>  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362" y="187726"/>
            <a:ext cx="8183274" cy="6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11">
            <a:alphaModFix amt="9000"/>
          </a:blip>
          <a:stretch>
            <a:fillRect/>
          </a:stretch>
        </p:blipFill>
        <p:spPr>
          <a:xfrm>
            <a:off x="3483738" y="88967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63175" y="3403250"/>
            <a:ext cx="85206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Hiệu ứng chuyển động của hình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Áp dụng CSS3: animation, transform: rotate, translate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Xem hướng dẫn cách copy animation code từ web ở slide kế</a:t>
            </a:r>
            <a:br>
              <a:rPr lang="vi"/>
            </a:b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25" y="789700"/>
            <a:ext cx="2833488" cy="24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63175" y="260650"/>
            <a:ext cx="8385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Cách xem animation của 1 website</a:t>
            </a:r>
            <a:endParaRPr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F12 kiểm tra web và tìm tới thẻ đang có animation. Nếu animation được thêm khi hover thì phải bật hover của thẻ mới thấy được.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Copy tên animation</a:t>
            </a:r>
            <a:endParaRPr sz="15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00" y="1673925"/>
            <a:ext cx="6348998" cy="32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63175" y="260650"/>
            <a:ext cx="8385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3. </a:t>
            </a:r>
            <a:r>
              <a:rPr lang="vi" sz="1400"/>
              <a:t>Vào Source và mở file style.css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 sz="1400"/>
              <a:t>4. Search (Ctrl + F), tìm tên animation trong file css. Tìm đến khi nào thấy keyframe có tên trùng với tên animation</a:t>
            </a:r>
            <a:endParaRPr sz="1400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50" y="1648748"/>
            <a:ext cx="6772076" cy="31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75" y="150349"/>
            <a:ext cx="7374149" cy="28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63175" y="3403250"/>
            <a:ext cx="85206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Hiệu ứng hover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Áp dụng CSS3:  transform - translateY</a:t>
            </a:r>
            <a:br>
              <a:rPr lang="vi"/>
            </a:b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